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1475" r:id="rId4"/>
    <p:sldId id="1476" r:id="rId5"/>
    <p:sldId id="1477" r:id="rId6"/>
    <p:sldId id="1478" r:id="rId7"/>
    <p:sldId id="1479" r:id="rId8"/>
    <p:sldId id="1480" r:id="rId9"/>
    <p:sldId id="1481" r:id="rId10"/>
    <p:sldId id="1482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umbnail" id="{6E6E6ECD-356C-4D49-9D22-22C3E7AF66C1}">
          <p14:sldIdLst>
            <p14:sldId id="256"/>
            <p14:sldId id="260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</p14:sldIdLst>
        </p14:section>
        <p14:section name="Instruktioner" id="{2CE78CED-5BFF-4E73-9F86-7FD6AA461B08}">
          <p14:sldIdLst/>
        </p14:section>
        <p14:section name="Presentation" id="{B972C155-D5BF-46A7-B591-A42909CFC1F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2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294" y="108"/>
      </p:cViewPr>
      <p:guideLst>
        <p:guide orient="horz" pos="32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v-SE" sz="2000"/>
              <a:t>Vi nådde inte målet 2020: Tillgång till 100 Mbit/s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'Mot målet 2020'!$A$4</c:f>
              <c:strCache>
                <c:ptCount val="1"/>
                <c:pt idx="0">
                  <c:v>Totalt Sverige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'Mot målet 2020'!$B$3:$N$3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'Mot målet 2020'!$B$4:$N$4</c:f>
              <c:numCache>
                <c:formatCode>0.00%</c:formatCode>
                <c:ptCount val="13"/>
                <c:pt idx="0">
                  <c:v>0.41570000000000001</c:v>
                </c:pt>
                <c:pt idx="1">
                  <c:v>0.4587</c:v>
                </c:pt>
                <c:pt idx="2">
                  <c:v>0.49759999999999999</c:v>
                </c:pt>
                <c:pt idx="3">
                  <c:v>0.53620000000000001</c:v>
                </c:pt>
                <c:pt idx="4">
                  <c:v>0.57479999999999998</c:v>
                </c:pt>
                <c:pt idx="5">
                  <c:v>0.6865</c:v>
                </c:pt>
                <c:pt idx="6">
                  <c:v>0.73280000000000001</c:v>
                </c:pt>
                <c:pt idx="7">
                  <c:v>0.78500000000000003</c:v>
                </c:pt>
                <c:pt idx="8">
                  <c:v>0.82240000000000002</c:v>
                </c:pt>
                <c:pt idx="9">
                  <c:v>0.84899999999999998</c:v>
                </c:pt>
                <c:pt idx="10">
                  <c:v>0.86769999999999992</c:v>
                </c:pt>
                <c:pt idx="11">
                  <c:v>0.88829999999999998</c:v>
                </c:pt>
                <c:pt idx="12">
                  <c:v>0.90650000000000008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E8-4197-BD51-EC78417BEB02}"/>
            </c:ext>
          </c:extLst>
        </c:ser>
        <c:ser>
          <c:idx val="1"/>
          <c:order val="1"/>
          <c:tx>
            <c:strRef>
              <c:f>'Mot målet 2020'!$A$5</c:f>
              <c:strCache>
                <c:ptCount val="1"/>
                <c:pt idx="0">
                  <c:v>Totalt VG län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'Mot målet 2020'!$B$3:$N$3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'Mot målet 2020'!$B$5:$N$5</c:f>
              <c:numCache>
                <c:formatCode>0.00%</c:formatCode>
                <c:ptCount val="13"/>
                <c:pt idx="0">
                  <c:v>0.37530000000000002</c:v>
                </c:pt>
                <c:pt idx="1">
                  <c:v>0.41610000000000003</c:v>
                </c:pt>
                <c:pt idx="2">
                  <c:v>0.4597</c:v>
                </c:pt>
                <c:pt idx="3">
                  <c:v>0.4914</c:v>
                </c:pt>
                <c:pt idx="4">
                  <c:v>0.5232</c:v>
                </c:pt>
                <c:pt idx="5">
                  <c:v>0.6583</c:v>
                </c:pt>
                <c:pt idx="6">
                  <c:v>0.72160000000000002</c:v>
                </c:pt>
                <c:pt idx="7">
                  <c:v>0.78900000000000003</c:v>
                </c:pt>
                <c:pt idx="8">
                  <c:v>0.83379999999999999</c:v>
                </c:pt>
                <c:pt idx="9">
                  <c:v>0.86329999999999996</c:v>
                </c:pt>
                <c:pt idx="10">
                  <c:v>0.87749999999999995</c:v>
                </c:pt>
                <c:pt idx="11">
                  <c:v>0.89610000000000001</c:v>
                </c:pt>
                <c:pt idx="12">
                  <c:v>0.91769999999999996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E8-4197-BD51-EC78417BEB02}"/>
            </c:ext>
          </c:extLst>
        </c:ser>
        <c:ser>
          <c:idx val="2"/>
          <c:order val="2"/>
          <c:tx>
            <c:strRef>
              <c:f>'Mot målet 2020'!$A$6</c:f>
              <c:strCache>
                <c:ptCount val="1"/>
                <c:pt idx="0">
                  <c:v>Landsbygd Sverige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'Mot målet 2020'!$B$3:$N$3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'Mot målet 2020'!$B$6:$N$6</c:f>
              <c:numCache>
                <c:formatCode>0.00%</c:formatCode>
                <c:ptCount val="13"/>
                <c:pt idx="0">
                  <c:v>4.5900000000000003E-2</c:v>
                </c:pt>
                <c:pt idx="1">
                  <c:v>4.9299999999999997E-2</c:v>
                </c:pt>
                <c:pt idx="2">
                  <c:v>6.7000000000000004E-2</c:v>
                </c:pt>
                <c:pt idx="3">
                  <c:v>9.2200000000000004E-2</c:v>
                </c:pt>
                <c:pt idx="4">
                  <c:v>0.1318</c:v>
                </c:pt>
                <c:pt idx="5">
                  <c:v>0.2084</c:v>
                </c:pt>
                <c:pt idx="6">
                  <c:v>0.22270000000000001</c:v>
                </c:pt>
                <c:pt idx="7">
                  <c:v>0.31069999999999998</c:v>
                </c:pt>
                <c:pt idx="8">
                  <c:v>0.40610000000000002</c:v>
                </c:pt>
                <c:pt idx="9">
                  <c:v>0.48049999999999998</c:v>
                </c:pt>
                <c:pt idx="10">
                  <c:v>0.54830000000000001</c:v>
                </c:pt>
                <c:pt idx="11">
                  <c:v>0.62890000000000001</c:v>
                </c:pt>
                <c:pt idx="12">
                  <c:v>0.66020000000000001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E8-4197-BD51-EC78417BEB02}"/>
            </c:ext>
          </c:extLst>
        </c:ser>
        <c:ser>
          <c:idx val="3"/>
          <c:order val="3"/>
          <c:tx>
            <c:strRef>
              <c:f>'Mot målet 2020'!$A$7</c:f>
              <c:strCache>
                <c:ptCount val="1"/>
                <c:pt idx="0">
                  <c:v>Landsbygd VG län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'Mot målet 2020'!$B$3:$N$3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'Mot målet 2020'!$B$7:$N$7</c:f>
              <c:numCache>
                <c:formatCode>0.00%</c:formatCode>
                <c:ptCount val="13"/>
                <c:pt idx="0">
                  <c:v>5.1200000000000002E-2</c:v>
                </c:pt>
                <c:pt idx="1">
                  <c:v>5.3100000000000001E-2</c:v>
                </c:pt>
                <c:pt idx="2">
                  <c:v>6.6299999999999998E-2</c:v>
                </c:pt>
                <c:pt idx="3">
                  <c:v>0.1026</c:v>
                </c:pt>
                <c:pt idx="4">
                  <c:v>0.15989999999999999</c:v>
                </c:pt>
                <c:pt idx="5">
                  <c:v>0.26490000000000002</c:v>
                </c:pt>
                <c:pt idx="6">
                  <c:v>0.32159999999999994</c:v>
                </c:pt>
                <c:pt idx="7">
                  <c:v>0.45179999999999998</c:v>
                </c:pt>
                <c:pt idx="8">
                  <c:v>0.55710000000000004</c:v>
                </c:pt>
                <c:pt idx="9">
                  <c:v>0.63109999999999999</c:v>
                </c:pt>
                <c:pt idx="10">
                  <c:v>0.66</c:v>
                </c:pt>
                <c:pt idx="11">
                  <c:v>0.70760000000000001</c:v>
                </c:pt>
                <c:pt idx="12">
                  <c:v>0.7319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E8-4197-BD51-EC78417BEB02}"/>
            </c:ext>
          </c:extLst>
        </c:ser>
        <c:ser>
          <c:idx val="4"/>
          <c:order val="4"/>
          <c:tx>
            <c:strRef>
              <c:f>'Mot målet 2020'!$A$8</c:f>
              <c:strCache>
                <c:ptCount val="1"/>
                <c:pt idx="0">
                  <c:v>Målkurva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'Mot målet 2020'!$B$3:$N$3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'Mot målet 2020'!$B$8:$M$8</c:f>
              <c:numCache>
                <c:formatCode>General</c:formatCode>
                <c:ptCount val="12"/>
                <c:pt idx="7" formatCode="0.00%">
                  <c:v>0.78710000000000002</c:v>
                </c:pt>
                <c:pt idx="8" formatCode="0.00%">
                  <c:v>0.84140000000000004</c:v>
                </c:pt>
                <c:pt idx="9" formatCode="0.00%">
                  <c:v>0.89569999999999994</c:v>
                </c:pt>
                <c:pt idx="10" formatCode="0%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E8-4197-BD51-EC78417BE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015040"/>
        <c:axId val="215015432"/>
      </c:lineChart>
      <c:catAx>
        <c:axId val="21501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sv-SE"/>
          </a:p>
        </c:txPr>
        <c:crossAx val="215015432"/>
        <c:crosses val="autoZero"/>
        <c:auto val="1"/>
        <c:lblAlgn val="ctr"/>
        <c:lblOffset val="100"/>
        <c:noMultiLvlLbl val="0"/>
      </c:catAx>
      <c:valAx>
        <c:axId val="215015432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sv-SE"/>
          </a:p>
        </c:txPr>
        <c:crossAx val="2150150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sv-S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v-SE" sz="2000"/>
              <a:t>Mot målet 2025: Tillgång till fiber i absolut närhet 2017</a:t>
            </a:r>
            <a:r>
              <a:rPr lang="sv-SE" sz="2000" baseline="0"/>
              <a:t> - 2025</a:t>
            </a:r>
            <a:endParaRPr lang="sv-SE" sz="20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'Mot målet 2025'!$A$4</c:f>
              <c:strCache>
                <c:ptCount val="1"/>
                <c:pt idx="0">
                  <c:v>Totalt Sverige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'Mot målet 2025'!$B$3:$J$3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'Mot målet 2025'!$B$4:$J$4</c:f>
              <c:numCache>
                <c:formatCode>0.00%</c:formatCode>
                <c:ptCount val="9"/>
                <c:pt idx="0">
                  <c:v>0.83779999999999999</c:v>
                </c:pt>
                <c:pt idx="1">
                  <c:v>0.87990000000000002</c:v>
                </c:pt>
                <c:pt idx="2">
                  <c:v>0.90400000000000003</c:v>
                </c:pt>
                <c:pt idx="3">
                  <c:v>0.93579999999999997</c:v>
                </c:pt>
                <c:pt idx="4">
                  <c:v>0.94750000000000001</c:v>
                </c:pt>
                <c:pt idx="5">
                  <c:v>0.9677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E4-4548-B56B-A83AC45BD142}"/>
            </c:ext>
          </c:extLst>
        </c:ser>
        <c:ser>
          <c:idx val="1"/>
          <c:order val="1"/>
          <c:tx>
            <c:strRef>
              <c:f>'Mot målet 2025'!$A$5</c:f>
              <c:strCache>
                <c:ptCount val="1"/>
                <c:pt idx="0">
                  <c:v>Totalt VG län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'Mot målet 2025'!$B$3:$J$3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'Mot målet 2025'!$B$5:$J$5</c:f>
              <c:numCache>
                <c:formatCode>0.00%</c:formatCode>
                <c:ptCount val="9"/>
                <c:pt idx="0">
                  <c:v>0.83609999999999995</c:v>
                </c:pt>
                <c:pt idx="1">
                  <c:v>0.88560000000000005</c:v>
                </c:pt>
                <c:pt idx="2">
                  <c:v>0.91359999999999997</c:v>
                </c:pt>
                <c:pt idx="3">
                  <c:v>0.93589999999999995</c:v>
                </c:pt>
                <c:pt idx="4">
                  <c:v>0.95069999999999999</c:v>
                </c:pt>
                <c:pt idx="5">
                  <c:v>0.97439999999999993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E4-4548-B56B-A83AC45BD142}"/>
            </c:ext>
          </c:extLst>
        </c:ser>
        <c:ser>
          <c:idx val="2"/>
          <c:order val="2"/>
          <c:tx>
            <c:strRef>
              <c:f>'Mot målet 2025'!$A$6</c:f>
              <c:strCache>
                <c:ptCount val="1"/>
                <c:pt idx="0">
                  <c:v>Landsbygd Sverige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'Mot målet 2025'!$B$3:$J$3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'Mot målet 2025'!$B$6:$J$6</c:f>
              <c:numCache>
                <c:formatCode>0.00%</c:formatCode>
                <c:ptCount val="9"/>
                <c:pt idx="0">
                  <c:v>0.39839999999999998</c:v>
                </c:pt>
                <c:pt idx="1">
                  <c:v>0.50460000000000005</c:v>
                </c:pt>
                <c:pt idx="2">
                  <c:v>0.58919999999999995</c:v>
                </c:pt>
                <c:pt idx="3">
                  <c:v>0.68100000000000005</c:v>
                </c:pt>
                <c:pt idx="4">
                  <c:v>0.75990000000000002</c:v>
                </c:pt>
                <c:pt idx="5">
                  <c:v>0.80220000000000002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E4-4548-B56B-A83AC45BD142}"/>
            </c:ext>
          </c:extLst>
        </c:ser>
        <c:ser>
          <c:idx val="3"/>
          <c:order val="3"/>
          <c:tx>
            <c:strRef>
              <c:f>'Mot målet 2025'!$A$7</c:f>
              <c:strCache>
                <c:ptCount val="1"/>
                <c:pt idx="0">
                  <c:v>Landsbygd VG län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'Mot målet 2025'!$B$3:$J$3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'Mot målet 2025'!$B$7:$J$7</c:f>
              <c:numCache>
                <c:formatCode>0.00%</c:formatCode>
                <c:ptCount val="9"/>
                <c:pt idx="0">
                  <c:v>0.59370000000000001</c:v>
                </c:pt>
                <c:pt idx="1">
                  <c:v>0.70320000000000005</c:v>
                </c:pt>
                <c:pt idx="2">
                  <c:v>0.78039999999999998</c:v>
                </c:pt>
                <c:pt idx="3">
                  <c:v>0.81359999999999999</c:v>
                </c:pt>
                <c:pt idx="4">
                  <c:v>0.85029999999999994</c:v>
                </c:pt>
                <c:pt idx="5">
                  <c:v>0.89650000000000007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E4-4548-B56B-A83AC45BD142}"/>
            </c:ext>
          </c:extLst>
        </c:ser>
        <c:ser>
          <c:idx val="5"/>
          <c:order val="5"/>
          <c:tx>
            <c:strRef>
              <c:f>'Mot målet 2025'!$A$8</c:f>
              <c:strCache>
                <c:ptCount val="1"/>
                <c:pt idx="0">
                  <c:v>Målkurva</c:v>
                </c:pt>
              </c:strCache>
            </c:strRef>
          </c:tx>
          <c:spPr>
            <a:ln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'Mot målet 2025'!$B$3:$J$3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'Mot målet 2025'!$B$8:$J$8</c:f>
              <c:numCache>
                <c:formatCode>0.00%</c:formatCode>
                <c:ptCount val="9"/>
                <c:pt idx="1">
                  <c:v>0.88560000000000005</c:v>
                </c:pt>
                <c:pt idx="2">
                  <c:v>0.89908571428571438</c:v>
                </c:pt>
                <c:pt idx="3">
                  <c:v>0.91257142857142859</c:v>
                </c:pt>
                <c:pt idx="4">
                  <c:v>0.92605714285714291</c:v>
                </c:pt>
                <c:pt idx="5">
                  <c:v>0.93954285714285724</c:v>
                </c:pt>
                <c:pt idx="6">
                  <c:v>0.95302857142857145</c:v>
                </c:pt>
                <c:pt idx="7">
                  <c:v>0.96651428571428566</c:v>
                </c:pt>
                <c:pt idx="8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E4-4548-B56B-A83AC45BD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1646160"/>
        <c:axId val="501646552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'Mot målet 2025'!#REF!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>
                    <a:solidFill>
                      <a:schemeClr val="tx1"/>
                    </a:solidFill>
                    <a:prstDash val="sysDash"/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'Mot målet 2025'!$B$3:$J$3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'Mot målet 2025'!#REF!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57E4-4548-B56B-A83AC45BD14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'Mot målet 2025'!#REF!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>
                    <a:solidFill>
                      <a:schemeClr val="tx1"/>
                    </a:solidFill>
                    <a:prstDash val="sysDash"/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'Mot målet 2025'!$B$3:$J$3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'Mot målet 2025'!#REF!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7E4-4548-B56B-A83AC45BD142}"/>
                  </c:ext>
                </c:extLst>
              </c15:ser>
            </c15:filteredLineSeries>
          </c:ext>
        </c:extLst>
      </c:lineChart>
      <c:catAx>
        <c:axId val="50164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sv-SE"/>
          </a:p>
        </c:txPr>
        <c:crossAx val="501646552"/>
        <c:crosses val="autoZero"/>
        <c:auto val="1"/>
        <c:lblAlgn val="ctr"/>
        <c:lblOffset val="100"/>
        <c:noMultiLvlLbl val="0"/>
      </c:catAx>
      <c:valAx>
        <c:axId val="501646552"/>
        <c:scaling>
          <c:orientation val="minMax"/>
          <c:max val="1"/>
          <c:min val="0.4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sv-SE"/>
          </a:p>
        </c:txPr>
        <c:crossAx val="501646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sv-SE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6A4E7-9981-4961-8052-AD90CEC076B6}" type="datetimeFigureOut">
              <a:rPr lang="sv-SE" smtClean="0"/>
              <a:t>2023-04-13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A83C-13D0-41CB-8735-99C5AF1344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8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worthy.s3.amazonaws.com/robot-writer/charts/750361182.pn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ewsworthy.s3.amazonaws.com/robot-writer/charts/750361182.sv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Hämta grafen som:</a:t>
            </a:r>
          </a:p>
          <a:p>
            <a:r>
              <a:rPr b="1"/>
              <a:t>png:</a:t>
            </a:r>
            <a:r>
              <a:t> </a:t>
            </a:r>
            <a:r>
              <a:rPr>
                <a:hlinkClick r:id="rId3"/>
              </a:rPr>
              <a:t>https://newsworthy.s3.amazonaws.com/robot-writer/charts/750361182.png</a:t>
            </a:r>
          </a:p>
          <a:p>
            <a:r>
              <a:rPr b="1"/>
              <a:t>svg:</a:t>
            </a:r>
            <a:r>
              <a:t> </a:t>
            </a:r>
            <a:r>
              <a:rPr>
                <a:hlinkClick r:id="rId4"/>
              </a:rPr>
              <a:t>https://newsworthy.s3.amazonaws.com/robot-writer/charts/750361182.svg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39" y="1076643"/>
            <a:ext cx="5737195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3500" b="1"/>
            </a:lvl1pPr>
          </a:lstStyle>
          <a:p>
            <a:r>
              <a:rPr lang="sv-SE" dirty="0"/>
              <a:t>Klicka för att lägga till rubrik</a:t>
            </a:r>
          </a:p>
        </p:txBody>
      </p:sp>
      <p:pic>
        <p:nvPicPr>
          <p:cNvPr id="8" name="Logo" descr="Västra Götalandsregionen, logo">
            <a:extLst>
              <a:ext uri="{FF2B5EF4-FFF2-40B4-BE49-F238E27FC236}">
                <a16:creationId xmlns:a16="http://schemas.microsoft.com/office/drawing/2014/main" id="{DF4C8F7D-7A28-CB63-79C6-C812735D6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234" y="6030915"/>
            <a:ext cx="2147886" cy="435093"/>
          </a:xfrm>
          <a:prstGeom prst="rect">
            <a:avLst/>
          </a:prstGeom>
        </p:spPr>
      </p:pic>
      <p:sp>
        <p:nvSpPr>
          <p:cNvPr id="10" name="Rektangel: ett hörn rundat 9">
            <a:extLst>
              <a:ext uri="{FF2B5EF4-FFF2-40B4-BE49-F238E27FC236}">
                <a16:creationId xmlns:a16="http://schemas.microsoft.com/office/drawing/2014/main" id="{7E61D836-2BE6-1C11-FBD1-3BB4D68DD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7517606" y="1400174"/>
            <a:ext cx="1422400" cy="2028821"/>
          </a:xfrm>
          <a:prstGeom prst="round1Rect">
            <a:avLst>
              <a:gd name="adj" fmla="val 383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: ett hörn rundat 10">
            <a:extLst>
              <a:ext uri="{FF2B5EF4-FFF2-40B4-BE49-F238E27FC236}">
                <a16:creationId xmlns:a16="http://schemas.microsoft.com/office/drawing/2014/main" id="{D021E843-F0CA-3668-937E-991E96007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80998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Rektangel: ett hörn rundat 20">
            <a:extLst>
              <a:ext uri="{FF2B5EF4-FFF2-40B4-BE49-F238E27FC236}">
                <a16:creationId xmlns:a16="http://schemas.microsoft.com/office/drawing/2014/main" id="{2779E0F7-FC36-DC8B-F70D-E1EB4B431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8940005" y="3428996"/>
            <a:ext cx="1439467" cy="2036754"/>
          </a:xfrm>
          <a:prstGeom prst="round1Rect">
            <a:avLst>
              <a:gd name="adj" fmla="val 373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Rektangel: ett hörn rundat 21">
            <a:extLst>
              <a:ext uri="{FF2B5EF4-FFF2-40B4-BE49-F238E27FC236}">
                <a16:creationId xmlns:a16="http://schemas.microsoft.com/office/drawing/2014/main" id="{9DC97AAD-37E8-82F9-3999-4634B5084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 flipV="1">
            <a:off x="10350074" y="5465756"/>
            <a:ext cx="1419222" cy="1020766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3" name="Rektangel: ett hörn rundat 22">
            <a:extLst>
              <a:ext uri="{FF2B5EF4-FFF2-40B4-BE49-F238E27FC236}">
                <a16:creationId xmlns:a16="http://schemas.microsoft.com/office/drawing/2014/main" id="{262A45B3-FC56-5A48-E32E-99E82C5AB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428997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Rektangel: ett hörn rundat 23">
            <a:extLst>
              <a:ext uri="{FF2B5EF4-FFF2-40B4-BE49-F238E27FC236}">
                <a16:creationId xmlns:a16="http://schemas.microsoft.com/office/drawing/2014/main" id="{5BD28DEE-ADA6-15DB-766D-492D1DE78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4448166"/>
            <a:ext cx="1422400" cy="2038355"/>
          </a:xfrm>
          <a:prstGeom prst="round1Rect">
            <a:avLst>
              <a:gd name="adj" fmla="val 399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Rektangel: ett hörn rundat 24">
            <a:extLst>
              <a:ext uri="{FF2B5EF4-FFF2-40B4-BE49-F238E27FC236}">
                <a16:creationId xmlns:a16="http://schemas.microsoft.com/office/drawing/2014/main" id="{5A1DBF60-A901-55C1-FAE0-9D2BFA62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0379475" y="3428999"/>
            <a:ext cx="1422000" cy="2036754"/>
          </a:xfrm>
          <a:prstGeom prst="round1Rect">
            <a:avLst>
              <a:gd name="adj" fmla="val 38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Rektangel: ett hörn rundat 25">
            <a:extLst>
              <a:ext uri="{FF2B5EF4-FFF2-40B4-BE49-F238E27FC236}">
                <a16:creationId xmlns:a16="http://schemas.microsoft.com/office/drawing/2014/main" id="{21E11914-6E9E-9412-96FA-D0BE87BBB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8936830" y="5465754"/>
            <a:ext cx="1442643" cy="1020767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068474CD-0AF3-5001-F209-6782DA68F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36831" y="380997"/>
            <a:ext cx="2867819" cy="3048000"/>
          </a:xfrm>
          <a:custGeom>
            <a:avLst/>
            <a:gdLst>
              <a:gd name="connsiteX0" fmla="*/ 0 w 2867819"/>
              <a:gd name="connsiteY0" fmla="*/ 0 h 3048000"/>
              <a:gd name="connsiteX1" fmla="*/ 2867819 w 2867819"/>
              <a:gd name="connsiteY1" fmla="*/ 0 h 3048000"/>
              <a:gd name="connsiteX2" fmla="*/ 2867819 w 2867819"/>
              <a:gd name="connsiteY2" fmla="*/ 3048000 h 3048000"/>
              <a:gd name="connsiteX3" fmla="*/ 567857 w 2867819"/>
              <a:gd name="connsiteY3" fmla="*/ 3048000 h 3048000"/>
              <a:gd name="connsiteX4" fmla="*/ 0 w 2867819"/>
              <a:gd name="connsiteY4" fmla="*/ 2480143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19" h="3048000">
                <a:moveTo>
                  <a:pt x="0" y="0"/>
                </a:moveTo>
                <a:lnTo>
                  <a:pt x="2867819" y="0"/>
                </a:lnTo>
                <a:lnTo>
                  <a:pt x="2867819" y="3048000"/>
                </a:lnTo>
                <a:lnTo>
                  <a:pt x="567857" y="3048000"/>
                </a:lnTo>
                <a:cubicBezTo>
                  <a:pt x="254238" y="3048000"/>
                  <a:pt x="0" y="2793762"/>
                  <a:pt x="0" y="24801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0EAE83A-8325-0375-6F9F-906487EE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9ECC-DD52-4BAE-8436-3D4B0CE1438D}" type="datetime1">
              <a:rPr lang="sv-SE" smtClean="0"/>
              <a:t>2023-04-13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810085F-04AE-F66F-8FEC-4C6A1093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371" y="3761691"/>
            <a:ext cx="5743363" cy="1683433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66795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logo/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 descr="Logo: Västra Götalandsregionen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4210" y="2915466"/>
            <a:ext cx="5732564" cy="1161234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9CA8175-3DF2-53F0-BACA-67AB9A31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57B1-FF3A-4A75-8128-4AFE16604E80}" type="datetime1">
              <a:rPr lang="sv-SE" smtClean="0"/>
              <a:t>2023-04-13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1E6669-4CF8-70B7-0D3D-C4533A8C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C57980-04DE-B396-E1BF-4CA97B5B6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174484"/>
            <a:ext cx="8642350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 dirty="0"/>
              <a:t>Ange rubrik för tillgänglighet</a:t>
            </a:r>
          </a:p>
        </p:txBody>
      </p:sp>
    </p:spTree>
    <p:extLst>
      <p:ext uri="{BB962C8B-B14F-4D97-AF65-F5344CB8AC3E}">
        <p14:creationId xmlns:p14="http://schemas.microsoft.com/office/powerpoint/2010/main" val="49240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logo/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ett hörn rundat 4">
            <a:extLst>
              <a:ext uri="{FF2B5EF4-FFF2-40B4-BE49-F238E27FC236}">
                <a16:creationId xmlns:a16="http://schemas.microsoft.com/office/drawing/2014/main" id="{0F7839DA-DC58-9FD4-5DB7-077F9CCA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 flipV="1">
            <a:off x="389466" y="380999"/>
            <a:ext cx="11413068" cy="6099176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Logo" descr="Logo: Västra Götalandsregionen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4210" y="2915466"/>
            <a:ext cx="5732564" cy="1161234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455D0BA-9A24-0B1E-5104-31F55378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71D-D98B-401F-B2CF-6FD4D048E9D2}" type="datetime1">
              <a:rPr lang="sv-SE" smtClean="0"/>
              <a:t>2023-04-13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E6AFD7C-DEA7-9A46-2513-5293C053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243E10-E3F1-7E93-DB4B-40905719B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174484"/>
            <a:ext cx="8642350" cy="1047750"/>
          </a:xfrm>
        </p:spPr>
        <p:txBody>
          <a:bodyPr/>
          <a:lstStyle/>
          <a:p>
            <a:r>
              <a:rPr lang="sv-SE" noProof="0" dirty="0"/>
              <a:t>Ange rubrik för tillgänglighet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72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0901" y="6191147"/>
            <a:ext cx="162890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2023-04-13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21106" y="6191147"/>
            <a:ext cx="595557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00000"/>
                </a:solidFill>
              </a:defRPr>
            </a:lvl1pPr>
          </a:lstStyle>
          <a:p>
            <a:r>
              <a:rPr lang="sv-SE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8218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A9936CC4-BC31-7B4D-38E0-EC836B72C5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2200" y="2113722"/>
            <a:ext cx="8650817" cy="33115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68E8F4-CCAB-9D62-770E-18594C9FC9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2023-04-13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1B6ECD-BDF0-7F15-B856-12CA1DBAC0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Rektangel: ett hörn rundat 6">
            <a:extLst>
              <a:ext uri="{FF2B5EF4-FFF2-40B4-BE49-F238E27FC236}">
                <a16:creationId xmlns:a16="http://schemas.microsoft.com/office/drawing/2014/main" id="{73A585E4-AFD9-73B3-6228-5EC2E0056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 flipV="1">
            <a:off x="10371138" y="380999"/>
            <a:ext cx="1433512" cy="1019173"/>
          </a:xfrm>
          <a:prstGeom prst="round1Rect">
            <a:avLst>
              <a:gd name="adj" fmla="val 489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: ett hörn rundat 7">
            <a:extLst>
              <a:ext uri="{FF2B5EF4-FFF2-40B4-BE49-F238E27FC236}">
                <a16:creationId xmlns:a16="http://schemas.microsoft.com/office/drawing/2014/main" id="{B5372248-D21F-8D52-3DB3-51A7B660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1400173"/>
            <a:ext cx="1433512" cy="2032001"/>
          </a:xfrm>
          <a:prstGeom prst="round1Rect">
            <a:avLst>
              <a:gd name="adj" fmla="val 4026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10FBF7AD-460F-553E-5C7C-F85B1FC5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3439316"/>
            <a:ext cx="1433512" cy="3056098"/>
          </a:xfrm>
          <a:prstGeom prst="round1Rect">
            <a:avLst>
              <a:gd name="adj" fmla="val 40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5E6907-50BC-FFF4-F6B9-BF2B7373C4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743B6B-FC1D-4E5C-878B-68715B5874CD}" type="datetime1">
              <a:rPr lang="sv-SE" smtClean="0"/>
              <a:t>2023-04-13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1EC206-E47A-5E7F-9581-B76ADE31A8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Rubrik 2">
            <a:extLst>
              <a:ext uri="{FF2B5EF4-FFF2-40B4-BE49-F238E27FC236}">
                <a16:creationId xmlns:a16="http://schemas.microsoft.com/office/drawing/2014/main" id="{877B3524-D6C4-8016-A0B9-76DB7A408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425716"/>
            <a:ext cx="4995333" cy="1688006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sv-SE" dirty="0"/>
              <a:t>Rubrik som kan gå över till och med tre rader</a:t>
            </a:r>
          </a:p>
        </p:txBody>
      </p:sp>
      <p:sp>
        <p:nvSpPr>
          <p:cNvPr id="13" name="Platshållare för innehåll 8">
            <a:extLst>
              <a:ext uri="{FF2B5EF4-FFF2-40B4-BE49-F238E27FC236}">
                <a16:creationId xmlns:a16="http://schemas.microsoft.com/office/drawing/2014/main" id="{D5FF0E6C-D325-C355-90B1-214F162C31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2200" y="2113722"/>
            <a:ext cx="5003800" cy="3756990"/>
          </a:xfrm>
          <a:custGeom>
            <a:avLst/>
            <a:gdLst>
              <a:gd name="connsiteX0" fmla="*/ 0 w 4919133"/>
              <a:gd name="connsiteY0" fmla="*/ 0 h 3756990"/>
              <a:gd name="connsiteX1" fmla="*/ 4919133 w 4919133"/>
              <a:gd name="connsiteY1" fmla="*/ 0 h 3756990"/>
              <a:gd name="connsiteX2" fmla="*/ 4919133 w 4919133"/>
              <a:gd name="connsiteY2" fmla="*/ 3756990 h 3756990"/>
              <a:gd name="connsiteX3" fmla="*/ 0 w 4919133"/>
              <a:gd name="connsiteY3" fmla="*/ 3756990 h 37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33" h="3756990">
                <a:moveTo>
                  <a:pt x="0" y="0"/>
                </a:moveTo>
                <a:lnTo>
                  <a:pt x="4919133" y="0"/>
                </a:lnTo>
                <a:lnTo>
                  <a:pt x="4919133" y="3756990"/>
                </a:lnTo>
                <a:lnTo>
                  <a:pt x="0" y="3756990"/>
                </a:lnTo>
                <a:close/>
              </a:path>
            </a:pathLst>
          </a:custGeom>
        </p:spPr>
        <p:txBody>
          <a:bodyPr wrap="square"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innehåll 8">
            <a:extLst>
              <a:ext uri="{FF2B5EF4-FFF2-40B4-BE49-F238E27FC236}">
                <a16:creationId xmlns:a16="http://schemas.microsoft.com/office/drawing/2014/main" id="{D5FF0E6C-D325-C355-90B1-214F162C31D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00850" y="509588"/>
            <a:ext cx="5003800" cy="5218640"/>
          </a:xfrm>
          <a:custGeom>
            <a:avLst/>
            <a:gdLst>
              <a:gd name="connsiteX0" fmla="*/ 0 w 4919133"/>
              <a:gd name="connsiteY0" fmla="*/ 0 h 3756990"/>
              <a:gd name="connsiteX1" fmla="*/ 4919133 w 4919133"/>
              <a:gd name="connsiteY1" fmla="*/ 0 h 3756990"/>
              <a:gd name="connsiteX2" fmla="*/ 4919133 w 4919133"/>
              <a:gd name="connsiteY2" fmla="*/ 3756990 h 3756990"/>
              <a:gd name="connsiteX3" fmla="*/ 0 w 4919133"/>
              <a:gd name="connsiteY3" fmla="*/ 3756990 h 37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33" h="3756990">
                <a:moveTo>
                  <a:pt x="0" y="0"/>
                </a:moveTo>
                <a:lnTo>
                  <a:pt x="4919133" y="0"/>
                </a:lnTo>
                <a:lnTo>
                  <a:pt x="4919133" y="3756990"/>
                </a:lnTo>
                <a:lnTo>
                  <a:pt x="0" y="3756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75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39" y="1076643"/>
            <a:ext cx="5737196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3500" b="1"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372" y="3761691"/>
            <a:ext cx="5737196" cy="1683433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sp>
        <p:nvSpPr>
          <p:cNvPr id="27" name="Platshållare för bild 26">
            <a:extLst>
              <a:ext uri="{FF2B5EF4-FFF2-40B4-BE49-F238E27FC236}">
                <a16:creationId xmlns:a16="http://schemas.microsoft.com/office/drawing/2014/main" id="{B7586333-1D24-C4E6-41D4-F849486C42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6831" y="380998"/>
            <a:ext cx="2867819" cy="3048000"/>
          </a:xfrm>
          <a:custGeom>
            <a:avLst/>
            <a:gdLst>
              <a:gd name="connsiteX0" fmla="*/ 0 w 2867819"/>
              <a:gd name="connsiteY0" fmla="*/ 0 h 3048000"/>
              <a:gd name="connsiteX1" fmla="*/ 2867819 w 2867819"/>
              <a:gd name="connsiteY1" fmla="*/ 0 h 3048000"/>
              <a:gd name="connsiteX2" fmla="*/ 2867819 w 2867819"/>
              <a:gd name="connsiteY2" fmla="*/ 3048000 h 3048000"/>
              <a:gd name="connsiteX3" fmla="*/ 567857 w 2867819"/>
              <a:gd name="connsiteY3" fmla="*/ 3048000 h 3048000"/>
              <a:gd name="connsiteX4" fmla="*/ 0 w 2867819"/>
              <a:gd name="connsiteY4" fmla="*/ 2480143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19" h="3048000">
                <a:moveTo>
                  <a:pt x="0" y="0"/>
                </a:moveTo>
                <a:lnTo>
                  <a:pt x="2867819" y="0"/>
                </a:lnTo>
                <a:lnTo>
                  <a:pt x="2867819" y="3048000"/>
                </a:lnTo>
                <a:lnTo>
                  <a:pt x="567857" y="3048000"/>
                </a:lnTo>
                <a:cubicBezTo>
                  <a:pt x="254238" y="3048000"/>
                  <a:pt x="0" y="2793762"/>
                  <a:pt x="0" y="2480143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28" name="Logo" descr="Västra Götalandsregionen, logo">
            <a:extLst>
              <a:ext uri="{FF2B5EF4-FFF2-40B4-BE49-F238E27FC236}">
                <a16:creationId xmlns:a16="http://schemas.microsoft.com/office/drawing/2014/main" id="{6A0989A0-7A4A-9CD0-D751-D56C294A5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234" y="6030915"/>
            <a:ext cx="2147886" cy="435093"/>
          </a:xfrm>
          <a:prstGeom prst="rect">
            <a:avLst/>
          </a:prstGeom>
        </p:spPr>
      </p:pic>
      <p:sp>
        <p:nvSpPr>
          <p:cNvPr id="12" name="Rektangel: ett hörn rundat 11">
            <a:extLst>
              <a:ext uri="{FF2B5EF4-FFF2-40B4-BE49-F238E27FC236}">
                <a16:creationId xmlns:a16="http://schemas.microsoft.com/office/drawing/2014/main" id="{C20FB8AD-B642-E1E6-AC0D-E4A862F9B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7517606" y="1400174"/>
            <a:ext cx="1422400" cy="2028821"/>
          </a:xfrm>
          <a:prstGeom prst="round1Rect">
            <a:avLst>
              <a:gd name="adj" fmla="val 383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: ett hörn rundat 12">
            <a:extLst>
              <a:ext uri="{FF2B5EF4-FFF2-40B4-BE49-F238E27FC236}">
                <a16:creationId xmlns:a16="http://schemas.microsoft.com/office/drawing/2014/main" id="{B1925CA5-50D6-AB2F-5E1C-EACB82A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80998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: ett hörn rundat 13">
            <a:extLst>
              <a:ext uri="{FF2B5EF4-FFF2-40B4-BE49-F238E27FC236}">
                <a16:creationId xmlns:a16="http://schemas.microsoft.com/office/drawing/2014/main" id="{369C8F7C-E029-246E-DEFE-A2F38501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8940005" y="3428996"/>
            <a:ext cx="1439467" cy="2036754"/>
          </a:xfrm>
          <a:prstGeom prst="round1Rect">
            <a:avLst>
              <a:gd name="adj" fmla="val 373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: ett hörn rundat 14">
            <a:extLst>
              <a:ext uri="{FF2B5EF4-FFF2-40B4-BE49-F238E27FC236}">
                <a16:creationId xmlns:a16="http://schemas.microsoft.com/office/drawing/2014/main" id="{6A1C4870-0798-1888-787F-386EAC4D3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 flipV="1">
            <a:off x="10382253" y="5465755"/>
            <a:ext cx="1419222" cy="1020766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: ett hörn rundat 15">
            <a:extLst>
              <a:ext uri="{FF2B5EF4-FFF2-40B4-BE49-F238E27FC236}">
                <a16:creationId xmlns:a16="http://schemas.microsoft.com/office/drawing/2014/main" id="{FD86D645-4C70-7686-CEDC-C3F7E248E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428997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: ett hörn rundat 16">
            <a:extLst>
              <a:ext uri="{FF2B5EF4-FFF2-40B4-BE49-F238E27FC236}">
                <a16:creationId xmlns:a16="http://schemas.microsoft.com/office/drawing/2014/main" id="{31C76949-D02B-332F-5982-22F450E45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4448166"/>
            <a:ext cx="1422400" cy="2038355"/>
          </a:xfrm>
          <a:prstGeom prst="round1Rect">
            <a:avLst>
              <a:gd name="adj" fmla="val 399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: ett hörn rundat 17">
            <a:extLst>
              <a:ext uri="{FF2B5EF4-FFF2-40B4-BE49-F238E27FC236}">
                <a16:creationId xmlns:a16="http://schemas.microsoft.com/office/drawing/2014/main" id="{322ACDAC-1D12-98AB-7D77-C6C8ED0E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0379475" y="3428999"/>
            <a:ext cx="1422000" cy="2036754"/>
          </a:xfrm>
          <a:prstGeom prst="round1Rect">
            <a:avLst>
              <a:gd name="adj" fmla="val 38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Rektangel: ett hörn rundat 18">
            <a:extLst>
              <a:ext uri="{FF2B5EF4-FFF2-40B4-BE49-F238E27FC236}">
                <a16:creationId xmlns:a16="http://schemas.microsoft.com/office/drawing/2014/main" id="{078779E6-AB64-0FE7-3DCA-5727138EC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8936830" y="5465754"/>
            <a:ext cx="1442643" cy="1020767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A71F2BA-C943-46F6-00FD-63E44941990B}"/>
              </a:ext>
            </a:extLst>
          </p:cNvPr>
          <p:cNvSpPr txBox="1"/>
          <p:nvPr userDrawn="1"/>
        </p:nvSpPr>
        <p:spPr>
          <a:xfrm>
            <a:off x="704895" y="6466008"/>
            <a:ext cx="695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>
                <a:solidFill>
                  <a:schemeClr val="bg1"/>
                </a:solidFill>
              </a:rPr>
              <a:t>TEst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4CBFC51-E299-C1C6-C259-2EC78776D9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49B6E-96DA-4186-8F39-3AB022B7993C}" type="datetime1">
              <a:rPr lang="sv-SE" smtClean="0"/>
              <a:t>2023-04-13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F13055-4269-7909-D2F6-610F622CD5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0BA287CB-7B49-DD6D-11A1-EE0677F3E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 flipV="1">
            <a:off x="389466" y="380999"/>
            <a:ext cx="11413068" cy="6099176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92200" y="1752600"/>
            <a:ext cx="10007600" cy="1614312"/>
          </a:xfrm>
        </p:spPr>
        <p:txBody>
          <a:bodyPr anchor="b"/>
          <a:lstStyle>
            <a:lvl1pPr algn="ctr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1092200" y="3612268"/>
            <a:ext cx="10024267" cy="1500187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för att lägga till underrubrik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BF08389-4E2E-AF65-054E-C982BA7B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3BDF-6C18-456D-B2F3-58DD8CBD1759}" type="datetime1">
              <a:rPr lang="sv-SE" smtClean="0"/>
              <a:t>2023-04-13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A5E5F6E-C97D-A4DC-263A-27783D57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7B3524-D6C4-8016-A0B9-76DB7A408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425716"/>
            <a:ext cx="4995333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5FF0E6C-D325-C355-90B1-214F162C31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2200" y="2113722"/>
            <a:ext cx="5003800" cy="3756990"/>
          </a:xfrm>
          <a:custGeom>
            <a:avLst/>
            <a:gdLst>
              <a:gd name="connsiteX0" fmla="*/ 0 w 4919133"/>
              <a:gd name="connsiteY0" fmla="*/ 0 h 3756990"/>
              <a:gd name="connsiteX1" fmla="*/ 4919133 w 4919133"/>
              <a:gd name="connsiteY1" fmla="*/ 0 h 3756990"/>
              <a:gd name="connsiteX2" fmla="*/ 4919133 w 4919133"/>
              <a:gd name="connsiteY2" fmla="*/ 3756990 h 3756990"/>
              <a:gd name="connsiteX3" fmla="*/ 0 w 4919133"/>
              <a:gd name="connsiteY3" fmla="*/ 3756990 h 37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33" h="3756990">
                <a:moveTo>
                  <a:pt x="0" y="0"/>
                </a:moveTo>
                <a:lnTo>
                  <a:pt x="4919133" y="0"/>
                </a:lnTo>
                <a:lnTo>
                  <a:pt x="4919133" y="3756990"/>
                </a:lnTo>
                <a:lnTo>
                  <a:pt x="0" y="3756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703F1CD-4B7B-907E-729A-4E87F6ADB8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1696" y="380998"/>
            <a:ext cx="5002954" cy="6071396"/>
          </a:xfrm>
          <a:custGeom>
            <a:avLst/>
            <a:gdLst>
              <a:gd name="connsiteX0" fmla="*/ 0 w 5002954"/>
              <a:gd name="connsiteY0" fmla="*/ 0 h 6071396"/>
              <a:gd name="connsiteX1" fmla="*/ 5002954 w 5002954"/>
              <a:gd name="connsiteY1" fmla="*/ 0 h 6071396"/>
              <a:gd name="connsiteX2" fmla="*/ 5002954 w 5002954"/>
              <a:gd name="connsiteY2" fmla="*/ 5059476 h 6071396"/>
              <a:gd name="connsiteX3" fmla="*/ 3991034 w 5002954"/>
              <a:gd name="connsiteY3" fmla="*/ 6071396 h 6071396"/>
              <a:gd name="connsiteX4" fmla="*/ 0 w 5002954"/>
              <a:gd name="connsiteY4" fmla="*/ 6071396 h 607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954" h="6071396">
                <a:moveTo>
                  <a:pt x="0" y="0"/>
                </a:moveTo>
                <a:lnTo>
                  <a:pt x="5002954" y="0"/>
                </a:lnTo>
                <a:lnTo>
                  <a:pt x="5002954" y="5059476"/>
                </a:lnTo>
                <a:cubicBezTo>
                  <a:pt x="5002954" y="5618344"/>
                  <a:pt x="4549902" y="6071396"/>
                  <a:pt x="3991034" y="6071396"/>
                </a:cubicBezTo>
                <a:lnTo>
                  <a:pt x="0" y="6071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5E6907-50BC-FFF4-F6B9-BF2B7373C4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743B6B-FC1D-4E5C-878B-68715B5874CD}" type="datetime1">
              <a:rPr lang="sv-SE" smtClean="0"/>
              <a:t>2023-04-13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1EC206-E47A-5E7F-9581-B76ADE31A8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395" y="1424752"/>
            <a:ext cx="8872205" cy="1047750"/>
          </a:xfrm>
        </p:spPr>
        <p:txBody>
          <a:bodyPr/>
          <a:lstStyle>
            <a:lvl1pPr>
              <a:defRPr b="1"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8" name="Rektangel: ett hörn rundat 7">
            <a:extLst>
              <a:ext uri="{FF2B5EF4-FFF2-40B4-BE49-F238E27FC236}">
                <a16:creationId xmlns:a16="http://schemas.microsoft.com/office/drawing/2014/main" id="{ED91DB15-F1E1-BAE7-F15A-075740D0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 flipV="1">
            <a:off x="10371138" y="380999"/>
            <a:ext cx="1433512" cy="1019173"/>
          </a:xfrm>
          <a:prstGeom prst="round1Rect">
            <a:avLst>
              <a:gd name="adj" fmla="val 489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DDC94793-D876-E072-C4EC-34D17FFA5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1400173"/>
            <a:ext cx="1433512" cy="2032001"/>
          </a:xfrm>
          <a:prstGeom prst="round1Rect">
            <a:avLst>
              <a:gd name="adj" fmla="val 4026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: ett hörn rundat 9">
            <a:extLst>
              <a:ext uri="{FF2B5EF4-FFF2-40B4-BE49-F238E27FC236}">
                <a16:creationId xmlns:a16="http://schemas.microsoft.com/office/drawing/2014/main" id="{ACDB7998-57D8-C839-2FED-BCA4D5257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3439316"/>
            <a:ext cx="1433512" cy="3056098"/>
          </a:xfrm>
          <a:prstGeom prst="round1Rect">
            <a:avLst>
              <a:gd name="adj" fmla="val 40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0629D0-D830-BA3B-8258-4D3944A1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2E9-E70A-41D0-BC52-9CE4D8B0E8A6}" type="datetime1">
              <a:rPr lang="sv-SE" smtClean="0"/>
              <a:t>2023-04-13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1AD9AB-C85B-9888-3B59-C1F8A75F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A959C0A-3CC4-CB74-4993-5594A5630A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9466" y="380999"/>
            <a:ext cx="11413068" cy="6099176"/>
          </a:xfrm>
          <a:custGeom>
            <a:avLst/>
            <a:gdLst>
              <a:gd name="connsiteX0" fmla="*/ 0 w 11413068"/>
              <a:gd name="connsiteY0" fmla="*/ 0 h 6099176"/>
              <a:gd name="connsiteX1" fmla="*/ 11413068 w 11413068"/>
              <a:gd name="connsiteY1" fmla="*/ 0 h 6099176"/>
              <a:gd name="connsiteX2" fmla="*/ 11413068 w 11413068"/>
              <a:gd name="connsiteY2" fmla="*/ 27780 h 6099176"/>
              <a:gd name="connsiteX3" fmla="*/ 11413068 w 11413068"/>
              <a:gd name="connsiteY3" fmla="*/ 5082626 h 6099176"/>
              <a:gd name="connsiteX4" fmla="*/ 11413068 w 11413068"/>
              <a:gd name="connsiteY4" fmla="*/ 5087256 h 6099176"/>
              <a:gd name="connsiteX5" fmla="*/ 10401148 w 11413068"/>
              <a:gd name="connsiteY5" fmla="*/ 6099176 h 6099176"/>
              <a:gd name="connsiteX6" fmla="*/ 10396518 w 11413068"/>
              <a:gd name="connsiteY6" fmla="*/ 6099176 h 6099176"/>
              <a:gd name="connsiteX7" fmla="*/ 0 w 11413068"/>
              <a:gd name="connsiteY7" fmla="*/ 6099176 h 6099176"/>
              <a:gd name="connsiteX8" fmla="*/ 0 w 11413068"/>
              <a:gd name="connsiteY8" fmla="*/ 27780 h 609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3068" h="6099176">
                <a:moveTo>
                  <a:pt x="0" y="0"/>
                </a:moveTo>
                <a:lnTo>
                  <a:pt x="11413068" y="0"/>
                </a:lnTo>
                <a:lnTo>
                  <a:pt x="11413068" y="27780"/>
                </a:lnTo>
                <a:lnTo>
                  <a:pt x="11413068" y="5082626"/>
                </a:lnTo>
                <a:lnTo>
                  <a:pt x="11413068" y="5087256"/>
                </a:lnTo>
                <a:cubicBezTo>
                  <a:pt x="11413068" y="5646124"/>
                  <a:pt x="10960016" y="6099176"/>
                  <a:pt x="10401148" y="6099176"/>
                </a:cubicBezTo>
                <a:lnTo>
                  <a:pt x="10396518" y="6099176"/>
                </a:lnTo>
                <a:lnTo>
                  <a:pt x="0" y="6099176"/>
                </a:lnTo>
                <a:lnTo>
                  <a:pt x="0" y="277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00F903-3478-7793-DE93-655C7E1A3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A4A846-428D-495E-A55C-A66F11C8B8FF}" type="datetime1">
              <a:rPr lang="sv-SE" smtClean="0"/>
              <a:t>2023-04-13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F62D2F-E5FD-F410-EE14-94871D7A62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23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B1CC7E-5066-B2D6-C273-8806FB85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5498-67B0-4A0B-8455-9A803E3F2EDA}" type="datetime1">
              <a:rPr lang="sv-SE" smtClean="0"/>
              <a:t>2023-04-13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B0C1A2-56EF-E81F-53A9-CC77AD52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25716"/>
            <a:ext cx="8642350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250" y="2044700"/>
            <a:ext cx="8642350" cy="3311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Skriv text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94798039-E5C4-7804-7509-501B9DE7B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01363" y="136525"/>
            <a:ext cx="908050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BA77866-C1B2-4993-AE7F-F082A0E998CD}" type="datetime1">
              <a:rPr lang="sv-SE" smtClean="0"/>
              <a:t>2023-04-13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2F44A19D-54A3-346E-3AA1-C94C6D94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466" y="136525"/>
            <a:ext cx="4125383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2" r:id="rId3"/>
    <p:sldLayoutId id="2147483649" r:id="rId4"/>
    <p:sldLayoutId id="2147483651" r:id="rId5"/>
    <p:sldLayoutId id="2147483652" r:id="rId6"/>
    <p:sldLayoutId id="2147483654" r:id="rId7"/>
    <p:sldLayoutId id="2147483661" r:id="rId8"/>
    <p:sldLayoutId id="2147483655" r:id="rId9"/>
    <p:sldLayoutId id="2147483659" r:id="rId10"/>
    <p:sldLayoutId id="2147483660" r:id="rId11"/>
    <p:sldLayoutId id="2147483663" r:id="rId12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30000"/>
        </a:lnSpc>
        <a:spcBef>
          <a:spcPts val="1000"/>
        </a:spcBef>
        <a:buFont typeface="Verdana" panose="020B060403050404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tabLst>
          <a:tab pos="8128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8" orient="horz" pos="164" userDrawn="1">
          <p15:clr>
            <a:srgbClr val="F26B43"/>
          </p15:clr>
        </p15:guide>
        <p15:guide id="13" orient="horz" pos="3793" userDrawn="1">
          <p15:clr>
            <a:srgbClr val="F26B43"/>
          </p15:clr>
        </p15:guide>
        <p15:guide id="14" pos="74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Bredbandsföreningar som möjliggörare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Hur det lokala engagemanget i bredbandsföreningar gjorde bredbandsutbyggnaden på landsbygden möjlig i Västra Götaland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89F3E0-921A-E7D0-2C60-5B4FFC18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ser framtiden ut för fiberföreningarna?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D0EBBE-796B-574B-42E4-1A8E3651A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50" y="2044699"/>
            <a:ext cx="8642350" cy="3916829"/>
          </a:xfrm>
        </p:spPr>
        <p:txBody>
          <a:bodyPr/>
          <a:lstStyle/>
          <a:p>
            <a:r>
              <a:rPr lang="sv-SE" dirty="0"/>
              <a:t>Ägande</a:t>
            </a:r>
          </a:p>
          <a:p>
            <a:r>
              <a:rPr lang="sv-SE" dirty="0"/>
              <a:t>Drift och förvaltning</a:t>
            </a:r>
          </a:p>
          <a:p>
            <a:r>
              <a:rPr lang="sv-SE" dirty="0"/>
              <a:t>Efteranslutningar och utökningar</a:t>
            </a:r>
          </a:p>
          <a:p>
            <a:r>
              <a:rPr lang="sv-SE" dirty="0"/>
              <a:t>Engagemang i styrelsen</a:t>
            </a:r>
          </a:p>
          <a:p>
            <a:r>
              <a:rPr lang="sv-SE" dirty="0"/>
              <a:t>Krav på nätägare från EU, staten </a:t>
            </a:r>
            <a:r>
              <a:rPr lang="sv-SE"/>
              <a:t>och PTS mm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B8C7B9-6E6A-5895-7DBE-8A61E0B332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2023-04-14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90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God tillgång jämfört med andra regioner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dirty="0" err="1"/>
              <a:t>Västra</a:t>
            </a:r>
            <a:r>
              <a:rPr dirty="0"/>
              <a:t> </a:t>
            </a:r>
            <a:r>
              <a:rPr dirty="0" err="1"/>
              <a:t>Götaland</a:t>
            </a:r>
            <a:r>
              <a:rPr dirty="0"/>
              <a:t> sticker </a:t>
            </a:r>
            <a:r>
              <a:rPr dirty="0" err="1"/>
              <a:t>ut</a:t>
            </a:r>
            <a:r>
              <a:rPr dirty="0"/>
              <a:t> med </a:t>
            </a:r>
            <a:r>
              <a:rPr dirty="0" err="1"/>
              <a:t>landets</a:t>
            </a:r>
            <a:r>
              <a:rPr dirty="0"/>
              <a:t> </a:t>
            </a:r>
            <a:r>
              <a:rPr b="1" dirty="0" err="1"/>
              <a:t>tredje</a:t>
            </a:r>
            <a:r>
              <a:rPr b="1" dirty="0"/>
              <a:t> </a:t>
            </a:r>
            <a:r>
              <a:rPr b="1" dirty="0" err="1"/>
              <a:t>högsta</a:t>
            </a:r>
            <a:r>
              <a:rPr b="1" dirty="0"/>
              <a:t> </a:t>
            </a:r>
            <a:r>
              <a:rPr b="1" dirty="0" err="1"/>
              <a:t>tillgång</a:t>
            </a:r>
            <a:r>
              <a:rPr b="1" dirty="0"/>
              <a:t> till </a:t>
            </a:r>
            <a:r>
              <a:rPr b="1" dirty="0" err="1"/>
              <a:t>bredband</a:t>
            </a:r>
            <a:r>
              <a:rPr dirty="0"/>
              <a:t>, </a:t>
            </a:r>
            <a:r>
              <a:rPr dirty="0" err="1"/>
              <a:t>jämfört</a:t>
            </a:r>
            <a:r>
              <a:rPr dirty="0"/>
              <a:t> med </a:t>
            </a:r>
            <a:r>
              <a:rPr dirty="0" err="1"/>
              <a:t>andra</a:t>
            </a:r>
            <a:r>
              <a:rPr dirty="0"/>
              <a:t> </a:t>
            </a:r>
            <a:r>
              <a:rPr dirty="0" err="1"/>
              <a:t>län</a:t>
            </a:r>
            <a:r>
              <a:rPr dirty="0"/>
              <a:t>.</a:t>
            </a:r>
          </a:p>
          <a:p>
            <a:r>
              <a:rPr b="1" dirty="0"/>
              <a:t>Region Stockholm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den </a:t>
            </a:r>
            <a:r>
              <a:rPr dirty="0" err="1"/>
              <a:t>enda</a:t>
            </a:r>
            <a:r>
              <a:rPr dirty="0"/>
              <a:t> </a:t>
            </a:r>
            <a:r>
              <a:rPr dirty="0" err="1"/>
              <a:t>regionen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når</a:t>
            </a:r>
            <a:r>
              <a:rPr dirty="0"/>
              <a:t> det </a:t>
            </a:r>
            <a:r>
              <a:rPr dirty="0" err="1"/>
              <a:t>nationella</a:t>
            </a:r>
            <a:r>
              <a:rPr dirty="0"/>
              <a:t> </a:t>
            </a:r>
            <a:r>
              <a:rPr dirty="0" err="1"/>
              <a:t>bredbandsmålet</a:t>
            </a:r>
            <a:r>
              <a:rPr dirty="0"/>
              <a:t> om 95 </a:t>
            </a:r>
            <a:r>
              <a:rPr dirty="0" err="1"/>
              <a:t>procents</a:t>
            </a:r>
            <a:r>
              <a:rPr dirty="0"/>
              <a:t> </a:t>
            </a:r>
            <a:r>
              <a:rPr dirty="0" err="1"/>
              <a:t>tillgång</a:t>
            </a:r>
            <a:r>
              <a:rPr dirty="0"/>
              <a:t> till 100 Mbit/s-</a:t>
            </a:r>
            <a:r>
              <a:rPr dirty="0" err="1"/>
              <a:t>anslutningar</a:t>
            </a:r>
            <a:r>
              <a:rPr dirty="0"/>
              <a:t>.</a:t>
            </a:r>
          </a:p>
          <a:p>
            <a:r>
              <a:rPr dirty="0" err="1"/>
              <a:t>Jämför</a:t>
            </a:r>
            <a:r>
              <a:rPr dirty="0"/>
              <a:t> vi </a:t>
            </a:r>
            <a:r>
              <a:rPr dirty="0" err="1"/>
              <a:t>kommunerna</a:t>
            </a:r>
            <a:r>
              <a:rPr dirty="0"/>
              <a:t> i </a:t>
            </a:r>
            <a:r>
              <a:rPr dirty="0" err="1"/>
              <a:t>Västra</a:t>
            </a:r>
            <a:r>
              <a:rPr dirty="0"/>
              <a:t> </a:t>
            </a:r>
            <a:r>
              <a:rPr dirty="0" err="1"/>
              <a:t>Götaland</a:t>
            </a:r>
            <a:r>
              <a:rPr dirty="0"/>
              <a:t> med </a:t>
            </a:r>
            <a:r>
              <a:rPr dirty="0" err="1"/>
              <a:t>resten</a:t>
            </a:r>
            <a:r>
              <a:rPr dirty="0"/>
              <a:t> av </a:t>
            </a:r>
            <a:r>
              <a:rPr dirty="0" err="1"/>
              <a:t>landet</a:t>
            </a:r>
            <a:r>
              <a:rPr dirty="0"/>
              <a:t> </a:t>
            </a:r>
            <a:r>
              <a:rPr dirty="0" err="1"/>
              <a:t>placerar</a:t>
            </a:r>
            <a:r>
              <a:rPr dirty="0"/>
              <a:t> sig </a:t>
            </a:r>
            <a:r>
              <a:rPr b="1" dirty="0"/>
              <a:t>Göteborg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nummer</a:t>
            </a:r>
            <a:r>
              <a:rPr dirty="0"/>
              <a:t> 5 av 290 </a:t>
            </a:r>
            <a:r>
              <a:rPr dirty="0" err="1"/>
              <a:t>kommuner</a:t>
            </a:r>
            <a:r>
              <a:rPr dirty="0"/>
              <a:t>, </a:t>
            </a:r>
            <a:r>
              <a:rPr dirty="0" err="1"/>
              <a:t>medan</a:t>
            </a:r>
            <a:r>
              <a:rPr dirty="0"/>
              <a:t> </a:t>
            </a:r>
            <a:r>
              <a:rPr b="1" dirty="0" err="1"/>
              <a:t>Bengtsfors</a:t>
            </a:r>
            <a:r>
              <a:rPr dirty="0"/>
              <a:t> ligger </a:t>
            </a:r>
            <a:r>
              <a:rPr dirty="0" err="1"/>
              <a:t>på</a:t>
            </a:r>
            <a:r>
              <a:rPr dirty="0"/>
              <a:t> plats 276.</a:t>
            </a:r>
          </a:p>
        </p:txBody>
      </p:sp>
      <p:pic>
        <p:nvPicPr>
          <p:cNvPr id="5" name="Picture 4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477" y="509588"/>
            <a:ext cx="3512546" cy="521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953BCD4-8B93-4ECC-BD84-E27C34D09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901" y="6191147"/>
            <a:ext cx="1628905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82650AE-06A9-2D4E-84FA-95DA3038D778}" type="datetime1">
              <a:rPr kumimoji="0" lang="sv-S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2023-04-13</a:t>
            </a:fld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67D891-E932-4369-8F17-ADE2B5C0A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27608"/>
              </p:ext>
            </p:extLst>
          </p:nvPr>
        </p:nvGraphicFramePr>
        <p:xfrm>
          <a:off x="650901" y="519764"/>
          <a:ext cx="10890198" cy="577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54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8A72A9-AB89-40BD-BA91-A1E5762F0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316873"/>
              </p:ext>
            </p:extLst>
          </p:nvPr>
        </p:nvGraphicFramePr>
        <p:xfrm>
          <a:off x="693019" y="558265"/>
          <a:ext cx="10809170" cy="575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763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A123BB96-379A-F0C3-5142-1CF79703A7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04" y="0"/>
            <a:ext cx="6681123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906B21-2AA2-9C67-1DDE-752FDC94E857}"/>
              </a:ext>
            </a:extLst>
          </p:cNvPr>
          <p:cNvSpPr txBox="1">
            <a:spLocks/>
          </p:cNvSpPr>
          <p:nvPr/>
        </p:nvSpPr>
        <p:spPr>
          <a:xfrm>
            <a:off x="1092200" y="490888"/>
            <a:ext cx="3393173" cy="5379824"/>
          </a:xfrm>
          <a:custGeom>
            <a:avLst/>
            <a:gdLst>
              <a:gd name="connsiteX0" fmla="*/ 0 w 4919133"/>
              <a:gd name="connsiteY0" fmla="*/ 0 h 3756990"/>
              <a:gd name="connsiteX1" fmla="*/ 4919133 w 4919133"/>
              <a:gd name="connsiteY1" fmla="*/ 0 h 3756990"/>
              <a:gd name="connsiteX2" fmla="*/ 4919133 w 4919133"/>
              <a:gd name="connsiteY2" fmla="*/ 3756990 h 3756990"/>
              <a:gd name="connsiteX3" fmla="*/ 0 w 4919133"/>
              <a:gd name="connsiteY3" fmla="*/ 3756990 h 37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33" h="3756990">
                <a:moveTo>
                  <a:pt x="0" y="0"/>
                </a:moveTo>
                <a:lnTo>
                  <a:pt x="4919133" y="0"/>
                </a:lnTo>
                <a:lnTo>
                  <a:pt x="4919133" y="3756990"/>
                </a:lnTo>
                <a:lnTo>
                  <a:pt x="0" y="375699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Verdana" panose="020B060403050404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94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67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tabLst>
                <a:tab pos="8128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67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Fiberföreningarnas utbredning i </a:t>
            </a:r>
            <a:br>
              <a:rPr lang="sv-SE" dirty="0"/>
            </a:br>
            <a:r>
              <a:rPr lang="sv-SE" dirty="0"/>
              <a:t>Västra Götaland.</a:t>
            </a:r>
          </a:p>
          <a:p>
            <a:pPr marL="0" indent="0">
              <a:buNone/>
            </a:pPr>
            <a:r>
              <a:rPr lang="sv-SE" dirty="0"/>
              <a:t>En mycket stor andel av fiberutbyggnaden på landsbygden har gjorts av fiberföreningar.</a:t>
            </a:r>
          </a:p>
        </p:txBody>
      </p:sp>
    </p:spTree>
    <p:extLst>
      <p:ext uri="{BB962C8B-B14F-4D97-AF65-F5344CB8AC3E}">
        <p14:creationId xmlns:p14="http://schemas.microsoft.com/office/powerpoint/2010/main" val="31869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89F3E0-921A-E7D0-2C60-5B4FFC18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började det?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D0EBBE-796B-574B-42E4-1A8E3651A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Fiberföreningar startade på många håll i början av 2000-talet</a:t>
            </a:r>
          </a:p>
          <a:p>
            <a:r>
              <a:rPr lang="sv-SE" dirty="0"/>
              <a:t>Västra Götaland startade 2007 en samrådsgrupp, UBit, för att främja all typ av bredbandsutbyggnad </a:t>
            </a:r>
          </a:p>
          <a:p>
            <a:r>
              <a:rPr lang="sv-SE" dirty="0"/>
              <a:t>En mängd informationsmöten hölls i bygdegårdar mm. VGR deltog på mer än 165 möten. Även byNet och Telia deltog aktivt på mötena.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B8C7B9-6E6A-5895-7DBE-8A61E0B332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2023-04-14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76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89F3E0-921A-E7D0-2C60-5B4FFC18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fortsatte det?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D0EBBE-796B-574B-42E4-1A8E3651A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50" y="2044699"/>
            <a:ext cx="8642350" cy="3916829"/>
          </a:xfrm>
        </p:spPr>
        <p:txBody>
          <a:bodyPr/>
          <a:lstStyle/>
          <a:p>
            <a:r>
              <a:rPr lang="sv-SE" dirty="0"/>
              <a:t>Västra Götaland instiftade ett eget stöd 2011. Beslut om 150 Mkr under fem år. Med krav på lika mycket från berörda kommuner. Stödet finns fortfarande kvar.</a:t>
            </a:r>
          </a:p>
          <a:p>
            <a:r>
              <a:rPr lang="sv-SE" dirty="0"/>
              <a:t>Arbetet med informationsmötena har fortsatt hela tiden.</a:t>
            </a:r>
          </a:p>
          <a:p>
            <a:r>
              <a:rPr lang="sv-SE" dirty="0"/>
              <a:t>UBit-gruppen har varit aktiv hela tiden.</a:t>
            </a:r>
          </a:p>
          <a:p>
            <a:r>
              <a:rPr lang="sv-SE" dirty="0"/>
              <a:t>Långsiktighet, intensitet och uthållighet är ledorden.</a:t>
            </a:r>
          </a:p>
          <a:p>
            <a:r>
              <a:rPr lang="sv-SE" dirty="0"/>
              <a:t>Ofta ett gott och aktivt samarbete mellan fiberföreningar och kommuner/stadsnät.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B8C7B9-6E6A-5895-7DBE-8A61E0B332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2023-04-14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369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89F3E0-921A-E7D0-2C60-5B4FFC18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skiljer Västra Götaland </a:t>
            </a:r>
            <a:br>
              <a:rPr lang="sv-SE" dirty="0"/>
            </a:br>
            <a:r>
              <a:rPr lang="sv-SE" dirty="0"/>
              <a:t>från andra län?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D0EBBE-796B-574B-42E4-1A8E3651A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50" y="2044699"/>
            <a:ext cx="8642350" cy="3916829"/>
          </a:xfrm>
        </p:spPr>
        <p:txBody>
          <a:bodyPr/>
          <a:lstStyle/>
          <a:p>
            <a:r>
              <a:rPr lang="sv-SE" dirty="0"/>
              <a:t>Engagerade medarbetare på VGR och Länsstyrelsen </a:t>
            </a:r>
          </a:p>
          <a:p>
            <a:r>
              <a:rPr lang="sv-SE" dirty="0"/>
              <a:t>Det regionala stödet</a:t>
            </a:r>
          </a:p>
          <a:p>
            <a:r>
              <a:rPr lang="sv-SE" dirty="0"/>
              <a:t>Västra Götaland har varit region sedan 2000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B8C7B9-6E6A-5895-7DBE-8A61E0B332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2023-04-14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16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A123BB96-379A-F0C3-5142-1CF79703A7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04" y="0"/>
            <a:ext cx="6681123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906B21-2AA2-9C67-1DDE-752FDC94E857}"/>
              </a:ext>
            </a:extLst>
          </p:cNvPr>
          <p:cNvSpPr txBox="1">
            <a:spLocks/>
          </p:cNvSpPr>
          <p:nvPr/>
        </p:nvSpPr>
        <p:spPr>
          <a:xfrm>
            <a:off x="1092200" y="490888"/>
            <a:ext cx="3393173" cy="5379824"/>
          </a:xfrm>
          <a:custGeom>
            <a:avLst/>
            <a:gdLst>
              <a:gd name="connsiteX0" fmla="*/ 0 w 4919133"/>
              <a:gd name="connsiteY0" fmla="*/ 0 h 3756990"/>
              <a:gd name="connsiteX1" fmla="*/ 4919133 w 4919133"/>
              <a:gd name="connsiteY1" fmla="*/ 0 h 3756990"/>
              <a:gd name="connsiteX2" fmla="*/ 4919133 w 4919133"/>
              <a:gd name="connsiteY2" fmla="*/ 3756990 h 3756990"/>
              <a:gd name="connsiteX3" fmla="*/ 0 w 4919133"/>
              <a:gd name="connsiteY3" fmla="*/ 3756990 h 37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33" h="3756990">
                <a:moveTo>
                  <a:pt x="0" y="0"/>
                </a:moveTo>
                <a:lnTo>
                  <a:pt x="4919133" y="0"/>
                </a:lnTo>
                <a:lnTo>
                  <a:pt x="4919133" y="3756990"/>
                </a:lnTo>
                <a:lnTo>
                  <a:pt x="0" y="375699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Verdana" panose="020B060403050404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67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94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67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tabLst>
                <a:tab pos="8128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67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Var finns fiberföreningarna? </a:t>
            </a:r>
          </a:p>
          <a:p>
            <a:pPr marL="0" indent="0">
              <a:buNone/>
            </a:pPr>
            <a:r>
              <a:rPr lang="sv-SE" dirty="0"/>
              <a:t>I glest befolkade kommuner, inte så många nära Göteborg.</a:t>
            </a:r>
          </a:p>
          <a:p>
            <a:pPr marL="0" indent="0">
              <a:buNone/>
            </a:pPr>
            <a:r>
              <a:rPr lang="sv-SE" dirty="0"/>
              <a:t>Varför?</a:t>
            </a:r>
          </a:p>
        </p:txBody>
      </p:sp>
    </p:spTree>
    <p:extLst>
      <p:ext uri="{BB962C8B-B14F-4D97-AF65-F5344CB8AC3E}">
        <p14:creationId xmlns:p14="http://schemas.microsoft.com/office/powerpoint/2010/main" val="3125819442"/>
      </p:ext>
    </p:extLst>
  </p:cSld>
  <p:clrMapOvr>
    <a:masterClrMapping/>
  </p:clrMapOvr>
</p:sld>
</file>

<file path=ppt/theme/theme1.xml><?xml version="1.0" encoding="utf-8"?>
<a:theme xmlns:a="http://schemas.openxmlformats.org/drawingml/2006/main" name="Västra Götalands län">
  <a:themeElements>
    <a:clrScheme name="VGR_Grunden_Färg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37474F"/>
      </a:accent1>
      <a:accent2>
        <a:srgbClr val="9575CD"/>
      </a:accent2>
      <a:accent3>
        <a:srgbClr val="A1887F"/>
      </a:accent3>
      <a:accent4>
        <a:srgbClr val="1A9FB3"/>
      </a:accent4>
      <a:accent5>
        <a:srgbClr val="ED5F8C"/>
      </a:accent5>
      <a:accent6>
        <a:srgbClr val="43A447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custClrLst>
    <a:custClr>
      <a:srgbClr val="FFC107"/>
    </a:custClr>
    <a:custClr>
      <a:srgbClr val="CCDB49"/>
    </a:custClr>
    <a:custClr>
      <a:srgbClr val="FD5930"/>
    </a:custClr>
    <a:custClr>
      <a:srgbClr val="FFECB3"/>
    </a:custClr>
    <a:custClr>
      <a:srgbClr val="F7BBD0"/>
    </a:custClr>
    <a:custClr>
      <a:srgbClr val="D1C4E9"/>
    </a:custClr>
    <a:custClr>
      <a:srgbClr val="EFF4C6"/>
    </a:custClr>
    <a:custClr>
      <a:srgbClr val="C0EEC2"/>
    </a:custClr>
    <a:custClr>
      <a:srgbClr val="FECCBF"/>
    </a:custClr>
    <a:custClr>
      <a:srgbClr val="B3EBF2"/>
    </a:custClr>
    <a:custClr>
      <a:srgbClr val="E7E1DF"/>
    </a:custClr>
  </a:custClrLst>
  <a:extLst>
    <a:ext uri="{05A4C25C-085E-4340-85A3-A5531E510DB2}">
      <thm15:themeFamily xmlns:thm15="http://schemas.microsoft.com/office/thememl/2012/main" name="PPT-Presentation Grunden.potx" id="{635DE0E7-75C3-4F78-9909-AD53AE1B2CF9}" vid="{720A7FF2-73C2-43F4-B394-02621CE97AC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4F4BF775BF184391B1ED6776095934" ma:contentTypeVersion="15" ma:contentTypeDescription="Skapa ett nytt dokument." ma:contentTypeScope="" ma:versionID="3744c0eff84c12605ee5db3d1a9fe859">
  <xsd:schema xmlns:xsd="http://www.w3.org/2001/XMLSchema" xmlns:xs="http://www.w3.org/2001/XMLSchema" xmlns:p="http://schemas.microsoft.com/office/2006/metadata/properties" xmlns:ns2="8c683d45-9e3d-4efb-8d73-e62378b8447b" xmlns:ns3="19ad6f89-0c81-42e6-bc1d-3793269b0d1c" targetNamespace="http://schemas.microsoft.com/office/2006/metadata/properties" ma:root="true" ma:fieldsID="1c0802a0046a362cbfaa9aa4b84033e9" ns2:_="" ns3:_="">
    <xsd:import namespace="8c683d45-9e3d-4efb-8d73-e62378b8447b"/>
    <xsd:import namespace="19ad6f89-0c81-42e6-bc1d-3793269b0d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83d45-9e3d-4efb-8d73-e62378b84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9249bd7e-8837-4ffc-bcf8-024082b14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d6f89-0c81-42e6-bc1d-3793269b0d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bf58897-c08f-43b9-a57b-0b33b7592ff6}" ma:internalName="TaxCatchAll" ma:showField="CatchAllData" ma:web="19ad6f89-0c81-42e6-bc1d-3793269b0d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683d45-9e3d-4efb-8d73-e62378b8447b">
      <Terms xmlns="http://schemas.microsoft.com/office/infopath/2007/PartnerControls"/>
    </lcf76f155ced4ddcb4097134ff3c332f>
    <TaxCatchAll xmlns="19ad6f89-0c81-42e6-bc1d-3793269b0d1c" xsi:nil="true"/>
  </documentManagement>
</p:properties>
</file>

<file path=customXml/itemProps1.xml><?xml version="1.0" encoding="utf-8"?>
<ds:datastoreItem xmlns:ds="http://schemas.openxmlformats.org/officeDocument/2006/customXml" ds:itemID="{AE4CC1A8-2A16-4EAF-A086-6AC068187EB8}"/>
</file>

<file path=customXml/itemProps2.xml><?xml version="1.0" encoding="utf-8"?>
<ds:datastoreItem xmlns:ds="http://schemas.openxmlformats.org/officeDocument/2006/customXml" ds:itemID="{CDF61AC3-72EB-4EE9-AB6D-2F02B00DC4B8}"/>
</file>

<file path=customXml/itemProps3.xml><?xml version="1.0" encoding="utf-8"?>
<ds:datastoreItem xmlns:ds="http://schemas.openxmlformats.org/officeDocument/2006/customXml" ds:itemID="{2FE5023F-EC83-4763-89D7-E703EF183E1D}"/>
</file>

<file path=docProps/app.xml><?xml version="1.0" encoding="utf-8"?>
<Properties xmlns="http://schemas.openxmlformats.org/officeDocument/2006/extended-properties" xmlns:vt="http://schemas.openxmlformats.org/officeDocument/2006/docPropsVTypes">
  <Template>Västra Götalands län.thmx</Template>
  <TotalTime>1321</TotalTime>
  <Words>373</Words>
  <Application>Microsoft Office PowerPoint</Application>
  <PresentationFormat>Bredbild</PresentationFormat>
  <Paragraphs>41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Västra Götalands län</vt:lpstr>
      <vt:lpstr>Bredbandsföreningar som möjliggörare</vt:lpstr>
      <vt:lpstr>God tillgång jämfört med andra regioner</vt:lpstr>
      <vt:lpstr>PowerPoint-presentation</vt:lpstr>
      <vt:lpstr>PowerPoint-presentation</vt:lpstr>
      <vt:lpstr>PowerPoint-presentation</vt:lpstr>
      <vt:lpstr>Hur började det?</vt:lpstr>
      <vt:lpstr>Varför fortsatte det?</vt:lpstr>
      <vt:lpstr>Vad skiljer Västra Götaland  från andra län?</vt:lpstr>
      <vt:lpstr>PowerPoint-presentation</vt:lpstr>
      <vt:lpstr>Hur ser framtiden ut för fiberföreningarna?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Mobiltäcknings- och bredbandskartläggning 2022: Västra Götalandsregionen</dc:title>
  <dc:creator>Västra Götalandsregionen</dc:creator>
  <cp:lastModifiedBy>Eric Åkerlund</cp:lastModifiedBy>
  <cp:revision>14</cp:revision>
  <dcterms:created xsi:type="dcterms:W3CDTF">2022-03-25T00:00:00Z</dcterms:created>
  <dcterms:modified xsi:type="dcterms:W3CDTF">2023-04-14T08:28:19Z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0x010100114F4BF775BF184391B1ED6776095934</vt:lpwstr>
  </property>
</Properties>
</file>